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004000" cy="39319200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148C"/>
    <a:srgbClr val="263238"/>
    <a:srgbClr val="006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72245"/>
  </p:normalViewPr>
  <p:slideViewPr>
    <p:cSldViewPr snapToGrid="0">
      <p:cViewPr>
        <p:scale>
          <a:sx n="25" d="100"/>
          <a:sy n="25" d="100"/>
        </p:scale>
        <p:origin x="261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9878C-0119-9749-8339-2760AA812A1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3288" y="1143000"/>
            <a:ext cx="2511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D2D19-A6FE-5649-982C-64E95F4072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D2D19-A6FE-5649-982C-64E95F40724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6434881"/>
            <a:ext cx="27203400" cy="13688907"/>
          </a:xfrm>
        </p:spPr>
        <p:txBody>
          <a:bodyPr anchor="b"/>
          <a:lstStyle>
            <a:lvl1pPr algn="ctr">
              <a:defRPr sz="2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0" y="20651685"/>
            <a:ext cx="24003000" cy="9493035"/>
          </a:xfrm>
        </p:spPr>
        <p:txBody>
          <a:bodyPr/>
          <a:lstStyle>
            <a:lvl1pPr marL="0" indent="0" algn="ctr">
              <a:buNone/>
              <a:defRPr sz="8400"/>
            </a:lvl1pPr>
            <a:lvl2pPr marL="1600200" indent="0" algn="ctr">
              <a:buNone/>
              <a:defRPr sz="7000"/>
            </a:lvl2pPr>
            <a:lvl3pPr marL="3200400" indent="0" algn="ctr">
              <a:buNone/>
              <a:defRPr sz="6300"/>
            </a:lvl3pPr>
            <a:lvl4pPr marL="4800600" indent="0" algn="ctr">
              <a:buNone/>
              <a:defRPr sz="5600"/>
            </a:lvl4pPr>
            <a:lvl5pPr marL="6400800" indent="0" algn="ctr">
              <a:buNone/>
              <a:defRPr sz="5600"/>
            </a:lvl5pPr>
            <a:lvl6pPr marL="8001000" indent="0" algn="ctr">
              <a:buNone/>
              <a:defRPr sz="5600"/>
            </a:lvl6pPr>
            <a:lvl7pPr marL="9601200" indent="0" algn="ctr">
              <a:buNone/>
              <a:defRPr sz="5600"/>
            </a:lvl7pPr>
            <a:lvl8pPr marL="11201400" indent="0" algn="ctr">
              <a:buNone/>
              <a:defRPr sz="5600"/>
            </a:lvl8pPr>
            <a:lvl9pPr marL="12801600" indent="0" algn="ctr">
              <a:buNone/>
              <a:defRPr sz="5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02864" y="2093383"/>
            <a:ext cx="6900863" cy="333212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7" y="2093383"/>
            <a:ext cx="20302538" cy="333212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08" y="9802507"/>
            <a:ext cx="27603450" cy="16355692"/>
          </a:xfrm>
        </p:spPr>
        <p:txBody>
          <a:bodyPr anchor="b"/>
          <a:lstStyle>
            <a:lvl1pPr>
              <a:defRPr sz="2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3608" y="26312930"/>
            <a:ext cx="27603450" cy="8601072"/>
          </a:xfrm>
        </p:spPr>
        <p:txBody>
          <a:bodyPr/>
          <a:lstStyle>
            <a:lvl1pPr marL="0" indent="0">
              <a:buNone/>
              <a:defRPr sz="8400">
                <a:solidFill>
                  <a:schemeClr val="tx1"/>
                </a:solidFill>
              </a:defRPr>
            </a:lvl1pPr>
            <a:lvl2pPr marL="16002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200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4800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6400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8001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9601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1201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5" y="10466917"/>
            <a:ext cx="13601700" cy="24947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25" y="10466917"/>
            <a:ext cx="13601700" cy="24947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3" y="2093392"/>
            <a:ext cx="27603450" cy="75998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447" y="9638668"/>
            <a:ext cx="13539190" cy="4723762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447" y="14362430"/>
            <a:ext cx="13539190" cy="21124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02027" y="9638668"/>
            <a:ext cx="13605869" cy="4723762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02027" y="14362430"/>
            <a:ext cx="13605869" cy="21124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2621280"/>
            <a:ext cx="10322123" cy="917448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5869" y="5661245"/>
            <a:ext cx="16202025" cy="27942117"/>
          </a:xfrm>
        </p:spPr>
        <p:txBody>
          <a:bodyPr/>
          <a:lstStyle>
            <a:lvl1pPr>
              <a:defRPr sz="11200"/>
            </a:lvl1pPr>
            <a:lvl2pPr>
              <a:defRPr sz="9800"/>
            </a:lvl2pPr>
            <a:lvl3pPr>
              <a:defRPr sz="84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1795760"/>
            <a:ext cx="10322123" cy="21853105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2621280"/>
            <a:ext cx="10322123" cy="917448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05869" y="5661245"/>
            <a:ext cx="16202025" cy="27942117"/>
          </a:xfrm>
        </p:spPr>
        <p:txBody>
          <a:bodyPr anchor="t"/>
          <a:lstStyle>
            <a:lvl1pPr marL="0" indent="0">
              <a:buNone/>
              <a:defRPr sz="11200"/>
            </a:lvl1pPr>
            <a:lvl2pPr marL="1600200" indent="0">
              <a:buNone/>
              <a:defRPr sz="9800"/>
            </a:lvl2pPr>
            <a:lvl3pPr marL="3200400" indent="0">
              <a:buNone/>
              <a:defRPr sz="8400"/>
            </a:lvl3pPr>
            <a:lvl4pPr marL="4800600" indent="0">
              <a:buNone/>
              <a:defRPr sz="7000"/>
            </a:lvl4pPr>
            <a:lvl5pPr marL="6400800" indent="0">
              <a:buNone/>
              <a:defRPr sz="7000"/>
            </a:lvl5pPr>
            <a:lvl6pPr marL="8001000" indent="0">
              <a:buNone/>
              <a:defRPr sz="7000"/>
            </a:lvl6pPr>
            <a:lvl7pPr marL="9601200" indent="0">
              <a:buNone/>
              <a:defRPr sz="7000"/>
            </a:lvl7pPr>
            <a:lvl8pPr marL="11201400" indent="0">
              <a:buNone/>
              <a:defRPr sz="7000"/>
            </a:lvl8pPr>
            <a:lvl9pPr marL="12801600" indent="0">
              <a:buNone/>
              <a:defRPr sz="7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1795760"/>
            <a:ext cx="10322123" cy="21853105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5" y="2093392"/>
            <a:ext cx="27603450" cy="759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5" y="10466917"/>
            <a:ext cx="27603450" cy="2494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0275" y="36443082"/>
            <a:ext cx="720090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B498-9D4D-4FAD-891F-E57FF8B5A028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1325" y="36443082"/>
            <a:ext cx="1080135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25" y="36443082"/>
            <a:ext cx="720090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00400" rtl="0" eaLnBrk="1" latinLnBrk="0" hangingPunct="1">
        <a:lnSpc>
          <a:spcPct val="90000"/>
        </a:lnSpc>
        <a:spcBef>
          <a:spcPct val="0"/>
        </a:spcBef>
        <a:buNone/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0100" indent="-800100" algn="l" defTabSz="3200400" rtl="0" eaLnBrk="1" latinLnBrk="0" hangingPunct="1">
        <a:lnSpc>
          <a:spcPct val="90000"/>
        </a:lnSpc>
        <a:spcBef>
          <a:spcPts val="350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00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8011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10401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 b="11518"/>
          <a:stretch>
            <a:fillRect/>
          </a:stretch>
        </p:blipFill>
        <p:spPr>
          <a:xfrm>
            <a:off x="0" y="0"/>
            <a:ext cx="32004635" cy="784161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4"/>
          <a:srcRect l="37424" b="27410"/>
          <a:stretch>
            <a:fillRect/>
          </a:stretch>
        </p:blipFill>
        <p:spPr>
          <a:xfrm>
            <a:off x="0" y="34665920"/>
            <a:ext cx="32004000" cy="478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16430" y="8218741"/>
            <a:ext cx="12127061" cy="1995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Despite the great successes in such practice, supervised text learning using neural networks is significantly challenged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effective regularization techniques are highly desirable in text learning.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Inspired by the great needs of regularization techniques for text learning as well as their semantic interpretability, this paper proposes a new regularization scheme, which we call Competitive Word Dropout, or CWD in short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we formally develop the CWD regularization scheme, and demonstrate its use in three different supervised learning tasks: question-answering text classification, and semantic relatedness prediction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/>
              <a:t>The performance of CWD appear to level with adversarial training applied to the word embeddings. Comparing with adversarial training, however, CWD has better interpretability.</a:t>
            </a:r>
            <a:endParaRPr lang="en-US" altLang="zh-CN" sz="4800" b="1" dirty="0">
              <a:solidFill>
                <a:srgbClr val="8C16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Method</a:t>
            </a:r>
            <a:endParaRPr 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/>
              <a:t>The input sentence (or document) is first encoded using a neural network, and then scored based on each target. We call such a component an encoding-scoring branch . Specifically, an encoding-scoring branch is a composition of an encoding function ENC with learnable parameter φ and a scoring function SCORE with learnable parameter </a:t>
            </a:r>
            <a:r>
              <a:rPr lang="el-GR" altLang="zh-CN" sz="3200" dirty="0"/>
              <a:t>θ</a:t>
            </a:r>
            <a:r>
              <a:rPr lang="en-US" altLang="zh-CN" sz="3200" dirty="0"/>
              <a:t>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/>
              <a:t>The function ENC encodes the input sentence (or document)  to a vector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/>
              <a:t>The objective of SCORE is to evaluate how well the encoding fits the target. </a:t>
            </a:r>
            <a:endParaRPr lang="zh-CN" alt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7070938" y="8961798"/>
            <a:ext cx="13569030" cy="10826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key function of NEGLECT is to remove some useless words with respect to the target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/>
              <a:t>CWD can be applied as follows: Replace each negative encoding-scoring branch by its corresponding CWD module, which concatenates the word-neglecting component, the encoding component ENC and scoring component SCORE.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Experiment 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875952" y="8514080"/>
            <a:ext cx="109855" cy="26572845"/>
          </a:xfrm>
          <a:prstGeom prst="line">
            <a:avLst/>
          </a:prstGeom>
          <a:ln w="76200">
            <a:solidFill>
              <a:srgbClr val="006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03077" y="2257425"/>
            <a:ext cx="202697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Regularizing Deep Text Models By Encouraging Competition</a:t>
            </a:r>
            <a:endParaRPr lang="en-US" sz="8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8836" y="5139606"/>
            <a:ext cx="118751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Jiaran Li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，</a:t>
            </a:r>
            <a:r>
              <a:rPr 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 </a:t>
            </a:r>
            <a:r>
              <a:rPr lang="en-US" altLang="zh-CN" sz="4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Richong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 Zhang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，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Yuan Tian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Beihang</a:t>
            </a:r>
            <a:r>
              <a:rPr 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 University</a:t>
            </a:r>
          </a:p>
        </p:txBody>
      </p:sp>
      <p:sp>
        <p:nvSpPr>
          <p:cNvPr id="23" name="Graphic 18"/>
          <p:cNvSpPr/>
          <p:nvPr/>
        </p:nvSpPr>
        <p:spPr>
          <a:xfrm>
            <a:off x="2272312" y="5321973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2740" y="35507930"/>
            <a:ext cx="197523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2022全国知识图谱与语义计算大会</a:t>
            </a:r>
          </a:p>
          <a:p>
            <a:pPr algn="ctr"/>
            <a:r>
              <a:rPr lang="zh-CN" altLang="en-US" sz="4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China Conference on Knowledge Graph and Semantic Computing </a:t>
            </a:r>
          </a:p>
          <a:p>
            <a:pPr algn="ctr"/>
            <a:r>
              <a:rPr lang="zh-CN" altLang="en-US" sz="4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秦皇岛</a:t>
            </a:r>
            <a:r>
              <a:rPr lang="en-US" altLang="zh-CN" sz="48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8.24-8.27</a:t>
            </a:r>
            <a:r>
              <a:rPr lang="zh-CN" altLang="en-US" sz="48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4800">
                <a:solidFill>
                  <a:srgbClr val="80DEE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80DEE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42745" y="35507930"/>
            <a:ext cx="4817110" cy="4524315"/>
          </a:xfrm>
          <a:prstGeom prst="rect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作者联系</a:t>
            </a:r>
          </a:p>
          <a:p>
            <a:pPr algn="ctr"/>
            <a:r>
              <a:rPr lang="zh-CN" altLang="en-US" sz="4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方式</a:t>
            </a:r>
            <a:endParaRPr lang="en-US" altLang="zh-CN" sz="48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4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lijr1993@buaa.edu.cn</a:t>
            </a:r>
            <a:endParaRPr lang="zh-CN" altLang="en-US" sz="48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zh-CN" altLang="en-US" sz="48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zh-CN" altLang="en-US" sz="48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 descr="7b0a2020202022776f7264617274223a20227b5c2269645c223a32353030343533362c5c227469645c223a31333530327d220a7d0a"/>
          <p:cNvSpPr/>
          <p:nvPr/>
        </p:nvSpPr>
        <p:spPr>
          <a:xfrm>
            <a:off x="23981148" y="2724693"/>
            <a:ext cx="5819775" cy="2103755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72500" lnSpcReduction="20000"/>
            <a:scene3d>
              <a:camera prst="obliqueBottomRight"/>
              <a:lightRig rig="flat" dir="t">
                <a:rot lat="0" lon="0" rev="0"/>
              </a:lightRig>
            </a:scene3d>
            <a:sp3d extrusionH="711200" contourW="19050" prstMaterial="matte">
              <a:extrusionClr>
                <a:srgbClr val="F76216"/>
              </a:extrusionClr>
              <a:contourClr>
                <a:srgbClr val="A12B10"/>
              </a:contourClr>
            </a:sp3d>
          </a:bodyPr>
          <a:lstStyle/>
          <a:p>
            <a:pPr algn="ctr"/>
            <a:r>
              <a:rPr lang="en-US" altLang="zh-CN" sz="21000" b="1" dirty="0">
                <a:ln w="44450" cmpd="sng"/>
                <a:solidFill>
                  <a:srgbClr val="EFA900"/>
                </a:solidFill>
                <a:effectLst>
                  <a:reflection blurRad="6350" stA="50000" endA="300" endPos="50000" dist="12700" dir="5400000" sy="-100000" algn="bl" rotWithShape="0"/>
                </a:effectLst>
                <a:latin typeface="汉仪菱心体简" panose="02010400000101010101" charset="-122"/>
                <a:ea typeface="汉仪菱心体简" panose="02010400000101010101" charset="-122"/>
              </a:rPr>
              <a:t>CCKS2022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9FAA2E-EE7D-2F15-63B2-92F502800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735" y="28090934"/>
            <a:ext cx="13596086" cy="53195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E039A4-29FD-E58E-22CB-23308986FB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1394" y="12558039"/>
            <a:ext cx="12866176" cy="556375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2C21FDF-90DC-CC91-60BA-FABFC2CA3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41847" y="19377250"/>
            <a:ext cx="10119898" cy="695743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E0466AB-908B-6E11-FB64-520B799ED0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727"/>
          <a:stretch/>
        </p:blipFill>
        <p:spPr>
          <a:xfrm>
            <a:off x="17345206" y="27122829"/>
            <a:ext cx="13294762" cy="695743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8332963-6047-A59C-F9D0-B8C85109C04A}"/>
              </a:ext>
            </a:extLst>
          </p:cNvPr>
          <p:cNvSpPr txBox="1"/>
          <p:nvPr/>
        </p:nvSpPr>
        <p:spPr>
          <a:xfrm>
            <a:off x="18341847" y="26512824"/>
            <a:ext cx="6684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Sentiment Analysis</a:t>
            </a:r>
            <a:endParaRPr lang="zh-CN" altLang="en-US" sz="28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21FE1E1-6D82-070A-2FD6-5FBF6D6B3CEA}"/>
              </a:ext>
            </a:extLst>
          </p:cNvPr>
          <p:cNvSpPr txBox="1"/>
          <p:nvPr/>
        </p:nvSpPr>
        <p:spPr>
          <a:xfrm>
            <a:off x="24267795" y="26494075"/>
            <a:ext cx="16105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/>
              <a:t>Semantic Relatedness Prediction</a:t>
            </a:r>
            <a:endParaRPr lang="zh-CN" altLang="en-US" sz="28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F231331-BB6C-C1AD-1E37-B8C902757226}"/>
              </a:ext>
            </a:extLst>
          </p:cNvPr>
          <p:cNvSpPr txBox="1"/>
          <p:nvPr/>
        </p:nvSpPr>
        <p:spPr>
          <a:xfrm>
            <a:off x="22002759" y="18956245"/>
            <a:ext cx="3303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Question Answering</a:t>
            </a:r>
            <a:endParaRPr lang="zh-CN" altLang="en-US" sz="2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JlNjcyOTdmMjI0ZGEzNGJkZjY4ZDljMDBiYmY3OTMifQ==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317</Words>
  <Application>Microsoft Office PowerPoint</Application>
  <PresentationFormat>自定义</PresentationFormat>
  <Paragraphs>36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汉仪菱心体简</vt:lpstr>
      <vt:lpstr>微软雅黑</vt:lpstr>
      <vt:lpstr>Arial</vt:lpstr>
      <vt:lpstr>Calibri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Li Jiaran</cp:lastModifiedBy>
  <cp:revision>24</cp:revision>
  <dcterms:created xsi:type="dcterms:W3CDTF">2019-04-03T04:48:00Z</dcterms:created>
  <dcterms:modified xsi:type="dcterms:W3CDTF">2022-08-21T14:20:36Z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9AB61B84E8D740F29546EDB1A2BCCB6F</vt:lpwstr>
  </property>
  <property fmtid="{D5CDD505-2E9C-101B-9397-08002B2CF9AE}" pid="3" name="KSOProductBuildVer">
    <vt:lpwstr>2052-11.1.0.11744</vt:lpwstr>
  </property>
</Properties>
</file>